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9" r:id="rId2"/>
    <p:sldId id="259" r:id="rId3"/>
    <p:sldId id="260" r:id="rId4"/>
    <p:sldId id="267" r:id="rId5"/>
    <p:sldId id="270" r:id="rId6"/>
  </p:sldIdLst>
  <p:sldSz cx="9906000" cy="6858000" type="A4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6699FF"/>
    <a:srgbClr val="56B7E9"/>
    <a:srgbClr val="002B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8" y="-43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172" y="-9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pPr>
              <a:defRPr/>
            </a:pPr>
            <a:fld id="{4A869BBA-0700-4479-A20A-EC2D3E0A4DE0}" type="datetimeFigureOut">
              <a:rPr lang="fr-FR"/>
              <a:pPr>
                <a:defRPr/>
              </a:pPr>
              <a:t>19/07/2016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pPr>
              <a:defRPr/>
            </a:pPr>
            <a:fld id="{1D964D97-4972-496D-B219-11F86B2BA4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0" tIns="47811" rIns="95620" bIns="47811" numCol="1" anchor="t" anchorCtr="0" compatLnSpc="1">
            <a:prstTxWarp prst="textNoShape">
              <a:avLst/>
            </a:prstTxWarp>
          </a:bodyPr>
          <a:lstStyle>
            <a:lvl1pPr defTabSz="955604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0" tIns="47811" rIns="95620" bIns="47811" numCol="1" anchor="t" anchorCtr="0" compatLnSpc="1">
            <a:prstTxWarp prst="textNoShape">
              <a:avLst/>
            </a:prstTxWarp>
          </a:bodyPr>
          <a:lstStyle>
            <a:lvl1pPr algn="r" defTabSz="955604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513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0" tIns="47811" rIns="95620" bIns="47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0" tIns="47811" rIns="95620" bIns="47811" numCol="1" anchor="b" anchorCtr="0" compatLnSpc="1">
            <a:prstTxWarp prst="textNoShape">
              <a:avLst/>
            </a:prstTxWarp>
          </a:bodyPr>
          <a:lstStyle>
            <a:lvl1pPr defTabSz="955604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0" tIns="47811" rIns="95620" bIns="47811" numCol="1" anchor="b" anchorCtr="0" compatLnSpc="1">
            <a:prstTxWarp prst="textNoShape">
              <a:avLst/>
            </a:prstTxWarp>
          </a:bodyPr>
          <a:lstStyle>
            <a:lvl1pPr algn="r" defTabSz="955604">
              <a:defRPr sz="1300"/>
            </a:lvl1pPr>
          </a:lstStyle>
          <a:p>
            <a:pPr>
              <a:defRPr/>
            </a:pPr>
            <a:fld id="{4E5180D2-4755-4BFC-AC82-23FB591E97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7A0D65F0-283B-433C-9E57-A7F7F3A0BFA8}" type="slidenum">
              <a:rPr lang="fr-FR" smtClean="0"/>
              <a:pPr defTabSz="954088"/>
              <a:t>2</a:t>
            </a:fld>
            <a:endParaRPr lang="fr-F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798513"/>
            <a:ext cx="5527675" cy="3827462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7275"/>
            <a:ext cx="5207000" cy="4627563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836613"/>
            <a:ext cx="9906000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kn_both_p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49250"/>
            <a:ext cx="1584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kn_both_pos_ank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45613" y="260350"/>
            <a:ext cx="3937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98513"/>
            <a:ext cx="9932988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73575"/>
            <a:ext cx="9932988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638675"/>
            <a:ext cx="8420100" cy="73501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516563"/>
            <a:ext cx="9582150" cy="671512"/>
          </a:xfrm>
        </p:spPr>
        <p:txBody>
          <a:bodyPr/>
          <a:lstStyle>
            <a:lvl1pPr marL="0" indent="0">
              <a:defRPr sz="1800"/>
            </a:lvl1pPr>
          </a:lstStyle>
          <a:p>
            <a:r>
              <a:rPr lang="fr-FR"/>
              <a:t>Sous-Titre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6138" y="638175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1EA67-3BBB-44CB-BD30-B865FCF740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66C07-24C6-4FFB-A0DF-CF3FB110AB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42188" y="966788"/>
            <a:ext cx="2363787" cy="52705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0825" y="966788"/>
            <a:ext cx="6938963" cy="52705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D109A-F731-4F60-B001-C1FD0A855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V:\Resources\Templates\PowerPoint template 2013\Images low res\22-07-2013 15-31-58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906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0" y="0"/>
            <a:ext cx="99060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6524625"/>
            <a:ext cx="9906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9" name="Picture 8" descr="C:\Documents and Settings\roger.kuhn\Desktop\temp logo.emf"/>
          <p:cNvPicPr>
            <a:picLocks noChangeAspect="1" noChangeArrowheads="1"/>
          </p:cNvPicPr>
          <p:nvPr userDrawn="1"/>
        </p:nvPicPr>
        <p:blipFill>
          <a:blip r:embed="rId3" cstate="print"/>
          <a:srcRect l="85474"/>
          <a:stretch>
            <a:fillRect/>
          </a:stretch>
        </p:blipFill>
        <p:spPr bwMode="auto">
          <a:xfrm>
            <a:off x="8912225" y="168275"/>
            <a:ext cx="6381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Documents and Settings\roger.kuhn\Desktop\temp logo.emf"/>
          <p:cNvPicPr>
            <a:picLocks noChangeAspect="1" noChangeArrowheads="1"/>
          </p:cNvPicPr>
          <p:nvPr userDrawn="1"/>
        </p:nvPicPr>
        <p:blipFill>
          <a:blip r:embed="rId3" cstate="print"/>
          <a:srcRect t="34618" r="48688" b="29108"/>
          <a:stretch>
            <a:fillRect/>
          </a:stretch>
        </p:blipFill>
        <p:spPr bwMode="auto">
          <a:xfrm>
            <a:off x="428625" y="354013"/>
            <a:ext cx="227965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113" y="4806032"/>
            <a:ext cx="9081386" cy="325760"/>
          </a:xfrm>
          <a:noFill/>
        </p:spPr>
        <p:txBody>
          <a:bodyPr lIns="0"/>
          <a:lstStyle>
            <a:lvl1pPr>
              <a:def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de-DE" dirty="0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113" y="5176242"/>
            <a:ext cx="9081386" cy="288032"/>
          </a:xfr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de-DE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13020" y="5954838"/>
            <a:ext cx="9064752" cy="223167"/>
          </a:xfr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12748" y="6206360"/>
            <a:ext cx="9064752" cy="223167"/>
          </a:xfr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B1D07-2893-4613-9DC6-88094944C6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9B0A3-8693-4832-A671-D763726E25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9400" y="1700213"/>
            <a:ext cx="4637088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68888" y="1700213"/>
            <a:ext cx="4637087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88F91-FCF1-4340-AD69-C64EA9FE2A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F8976-9E5F-4F54-8A66-11C196E0C0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6EE51-0A1F-4033-8831-29DCFF4A59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147F8-5876-4C34-BA82-C4695B107A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6CB58-DCB8-422B-BB7F-A19C04EB0C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F8D7-FED3-4099-A3B7-65B6FF775A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6ABB93D-9255-4BA9-828B-5654E15110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2" name="Picture 8" descr="kn_both_po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6518275"/>
            <a:ext cx="1584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kn_both_pos_ank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312275" y="6429375"/>
            <a:ext cx="3937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286500"/>
            <a:ext cx="993616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5875" y="836613"/>
            <a:ext cx="9936163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966788"/>
            <a:ext cx="9455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Titre</a:t>
            </a: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700213"/>
            <a:ext cx="94265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Texte</a:t>
            </a:r>
          </a:p>
          <a:p>
            <a:pPr lvl="1"/>
            <a:r>
              <a:rPr lang="fr-FR" smtClean="0"/>
              <a:t>Premier niveau</a:t>
            </a:r>
          </a:p>
          <a:p>
            <a:pPr lvl="2"/>
            <a:r>
              <a:rPr lang="fr-FR" smtClean="0"/>
              <a:t>Deuxième niveau</a:t>
            </a:r>
          </a:p>
          <a:p>
            <a:pPr lvl="3"/>
            <a:r>
              <a:rPr lang="fr-FR" smtClean="0"/>
              <a:t>Troisième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B5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B5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B5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B5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B5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2B5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2B5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2B5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2B5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56B7E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6B7E9"/>
        </a:buClr>
        <a:buFont typeface="Wingdings 2" pitchFamily="18" charset="2"/>
        <a:buChar char=""/>
        <a:defRPr sz="2000">
          <a:solidFill>
            <a:srgbClr val="002B5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6B7E9"/>
        </a:buClr>
        <a:buFont typeface="Wingdings 2" pitchFamily="18" charset="2"/>
        <a:buChar char=""/>
        <a:defRPr>
          <a:solidFill>
            <a:srgbClr val="002B5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6B7E9"/>
        </a:buClr>
        <a:buFont typeface="Arial" charset="0"/>
        <a:buChar char="-"/>
        <a:defRPr>
          <a:solidFill>
            <a:srgbClr val="002B5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ehne-nagel.com/" TargetMode="External"/><Relationship Id="rId2" Type="http://schemas.openxmlformats.org/officeDocument/2006/relationships/hyperlink" Target="mailto:compans-agence@kuehne-nagel.co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compans.sav@kuehne-nagel.com" TargetMode="External"/><Relationship Id="rId3" Type="http://schemas.openxmlformats.org/officeDocument/2006/relationships/hyperlink" Target="mailto:carlos.deoliveira@kuehne-nagel.com" TargetMode="External"/><Relationship Id="rId7" Type="http://schemas.openxmlformats.org/officeDocument/2006/relationships/hyperlink" Target="mailto:helene.pelliccia@kuehne-nagel.com" TargetMode="External"/><Relationship Id="rId2" Type="http://schemas.openxmlformats.org/officeDocument/2006/relationships/hyperlink" Target="mailto:marc.cahelo@kuehne-nage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gaetan.diluca@kuehne-nagel.com" TargetMode="External"/><Relationship Id="rId5" Type="http://schemas.openxmlformats.org/officeDocument/2006/relationships/hyperlink" Target="mailto:pascal.le-mouel@kuehne-nagel.com" TargetMode="External"/><Relationship Id="rId10" Type="http://schemas.openxmlformats.org/officeDocument/2006/relationships/hyperlink" Target="mailto:marie.prieur@kuehne-nagel.com" TargetMode="External"/><Relationship Id="rId4" Type="http://schemas.openxmlformats.org/officeDocument/2006/relationships/hyperlink" Target="mailto:christele.ceccaldi@kuehne-nagel.com" TargetMode="External"/><Relationship Id="rId9" Type="http://schemas.openxmlformats.org/officeDocument/2006/relationships/hyperlink" Target="mailto:ludivine.biron@kuehne-nage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frops2.compans-affretement@" TargetMode="External"/><Relationship Id="rId2" Type="http://schemas.openxmlformats.org/officeDocument/2006/relationships/hyperlink" Target="mailto:emmanuel.bousquet@kuehne-nage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mpans.affretement@alloin.com" TargetMode="External"/><Relationship Id="rId4" Type="http://schemas.openxmlformats.org/officeDocument/2006/relationships/hyperlink" Target="mailto:compans.agence@kuehne-nage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emy.dufayet@kuehne-nagel.com" TargetMode="External"/><Relationship Id="rId2" Type="http://schemas.openxmlformats.org/officeDocument/2006/relationships/hyperlink" Target="mailto:ivana.lemoine@kuehne-nage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hristele.ceccaldi@kuehne-nage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6"/>
          <p:cNvSpPr>
            <a:spLocks noGrp="1"/>
          </p:cNvSpPr>
          <p:nvPr>
            <p:ph type="ctrTitle"/>
          </p:nvPr>
        </p:nvSpPr>
        <p:spPr>
          <a:xfrm>
            <a:off x="395288" y="4724400"/>
            <a:ext cx="9082087" cy="360363"/>
          </a:xfrm>
        </p:spPr>
        <p:txBody>
          <a:bodyPr/>
          <a:lstStyle/>
          <a:p>
            <a:r>
              <a:rPr lang="en-GB" smtClean="0"/>
              <a:t>Overland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395288" y="4868863"/>
            <a:ext cx="9159875" cy="18446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FR" sz="1600" b="1" kern="1200" smtClean="0">
                <a:solidFill>
                  <a:schemeClr val="tx1"/>
                </a:solidFill>
                <a:ea typeface="+mn-ea"/>
                <a:cs typeface="+mn-cs"/>
              </a:rPr>
              <a:t>AGENCE DE COMPANS</a:t>
            </a:r>
          </a:p>
          <a:p>
            <a:pPr algn="ctr">
              <a:defRPr/>
            </a:pPr>
            <a:endParaRPr lang="fr-FR" sz="1050" b="1" smtClean="0"/>
          </a:p>
          <a:p>
            <a:pPr algn="ctr">
              <a:defRPr/>
            </a:pPr>
            <a:r>
              <a:rPr lang="fr-FR" sz="1400" kern="1200" smtClean="0">
                <a:solidFill>
                  <a:schemeClr val="tx1"/>
                </a:solidFill>
                <a:ea typeface="+mn-ea"/>
                <a:cs typeface="+mn-cs"/>
              </a:rPr>
              <a:t>ZAC du Parc – Rue Blériot</a:t>
            </a:r>
            <a:br>
              <a:rPr lang="fr-FR" sz="1400" kern="120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fr-FR" sz="1400" kern="1200" smtClean="0">
                <a:solidFill>
                  <a:schemeClr val="tx1"/>
                </a:solidFill>
                <a:ea typeface="+mn-ea"/>
                <a:cs typeface="+mn-cs"/>
              </a:rPr>
              <a:t>77290 COMPANS</a:t>
            </a:r>
          </a:p>
          <a:p>
            <a:pPr algn="ctr">
              <a:defRPr/>
            </a:pPr>
            <a:r>
              <a:rPr lang="fr-FR" sz="1400" kern="1200" smtClean="0">
                <a:solidFill>
                  <a:schemeClr val="tx1"/>
                </a:solidFill>
                <a:ea typeface="+mn-ea"/>
                <a:cs typeface="+mn-cs"/>
              </a:rPr>
              <a:t>Tél : 01 60 26 94 60  Fax : 01 60 26 84 30</a:t>
            </a:r>
          </a:p>
          <a:p>
            <a:pPr algn="ctr">
              <a:defRPr/>
            </a:pPr>
            <a:r>
              <a:rPr lang="fr-FR" sz="1400" kern="1200" smtClean="0">
                <a:solidFill>
                  <a:schemeClr val="tx1"/>
                </a:solidFill>
                <a:ea typeface="+mn-ea"/>
                <a:cs typeface="+mn-cs"/>
              </a:rPr>
              <a:t>email agence : </a:t>
            </a:r>
            <a:r>
              <a:rPr lang="fr-FR" sz="1400" kern="1200" smtClean="0">
                <a:solidFill>
                  <a:schemeClr val="tx1"/>
                </a:solidFill>
                <a:ea typeface="+mn-ea"/>
                <a:cs typeface="+mn-cs"/>
                <a:hlinkClick r:id="rId2"/>
              </a:rPr>
              <a:t>frops2.compans-agence@kuehne-nagel.com</a:t>
            </a:r>
            <a:r>
              <a:rPr lang="fr-FR" sz="1400" kern="120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</a:p>
          <a:p>
            <a:pPr algn="ctr">
              <a:defRPr/>
            </a:pPr>
            <a:r>
              <a:rPr lang="fr-FR" sz="1400" kern="1200" smtClean="0">
                <a:solidFill>
                  <a:schemeClr val="tx1"/>
                </a:solidFill>
                <a:ea typeface="+mn-ea"/>
                <a:cs typeface="+mn-cs"/>
                <a:hlinkClick r:id="rId3"/>
              </a:rPr>
              <a:t>www.kuehne-nagel.com</a:t>
            </a:r>
            <a:r>
              <a:rPr lang="fr-FR" sz="1400" kern="120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endParaRPr lang="fr-FR" sz="1400" smtClean="0">
              <a:solidFill>
                <a:schemeClr val="accent2"/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fr-FR" sz="1400" smtClean="0">
              <a:solidFill>
                <a:srgbClr val="56B7E9"/>
              </a:solidFill>
            </a:endParaRPr>
          </a:p>
        </p:txBody>
      </p:sp>
      <p:pic>
        <p:nvPicPr>
          <p:cNvPr id="4100" name="Picture 2" descr="Q:\Business Area\Business Unit\Overland\Products\KN Overland Folder\2014 06 25_Folder inDesign files\KNA00D3006C_KN_Road_Mappe\Links\Overland Folder Visual.jpg"/>
          <p:cNvPicPr>
            <a:picLocks noChangeAspect="1" noChangeArrowheads="1"/>
          </p:cNvPicPr>
          <p:nvPr/>
        </p:nvPicPr>
        <p:blipFill>
          <a:blip r:embed="rId4" cstate="print"/>
          <a:srcRect t="33046" b="17030"/>
          <a:stretch>
            <a:fillRect/>
          </a:stretch>
        </p:blipFill>
        <p:spPr bwMode="auto">
          <a:xfrm>
            <a:off x="0" y="836613"/>
            <a:ext cx="9906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44488" y="3206750"/>
            <a:ext cx="3240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fr-FR" sz="1400" b="1" dirty="0">
                <a:solidFill>
                  <a:srgbClr val="4299B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NOTRE PARC VÉHICULES</a:t>
            </a:r>
            <a:endParaRPr lang="fr-FR" sz="1400" b="1" dirty="0">
              <a:solidFill>
                <a:srgbClr val="4299B6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44488" y="2349500"/>
            <a:ext cx="21018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fr-FR" sz="1400" b="1" dirty="0">
                <a:solidFill>
                  <a:srgbClr val="4299B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NOS EFFECTIFS</a:t>
            </a:r>
            <a:endParaRPr lang="fr-FR" sz="1400" b="1" dirty="0">
              <a:solidFill>
                <a:srgbClr val="4299B6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44488" y="1700213"/>
            <a:ext cx="3036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fr-FR" sz="1400" b="1" dirty="0">
                <a:solidFill>
                  <a:srgbClr val="4299B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NOTRE STRUCTURE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44488" y="4005263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fr-FR" sz="1400" b="1" dirty="0">
                <a:solidFill>
                  <a:srgbClr val="4299B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NOTRE ZONE D’ACTION</a:t>
            </a:r>
            <a:endParaRPr lang="fr-FR" sz="1400" b="1" dirty="0">
              <a:solidFill>
                <a:srgbClr val="4299B6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936875" y="1681163"/>
            <a:ext cx="361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4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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2936875" y="2328863"/>
            <a:ext cx="361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4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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2936875" y="4776788"/>
            <a:ext cx="361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4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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2933700" y="4005263"/>
            <a:ext cx="363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4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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2936875" y="3192463"/>
            <a:ext cx="361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4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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344488" y="4724400"/>
            <a:ext cx="237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fr-FR" sz="1400" b="1" dirty="0">
                <a:solidFill>
                  <a:srgbClr val="4299B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NOTRE ACTIVITÉ</a:t>
            </a:r>
            <a:endParaRPr lang="fr-FR" sz="1400" b="1" dirty="0">
              <a:solidFill>
                <a:srgbClr val="4299B6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5132" name="Text Box 18"/>
          <p:cNvSpPr txBox="1">
            <a:spLocks noChangeArrowheads="1"/>
          </p:cNvSpPr>
          <p:nvPr/>
        </p:nvSpPr>
        <p:spPr bwMode="auto">
          <a:xfrm>
            <a:off x="200025" y="260350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400" b="1">
                <a:latin typeface="Arial Narrow" pitchFamily="34" charset="0"/>
              </a:rPr>
              <a:t>Notre Organisation …</a:t>
            </a:r>
          </a:p>
        </p:txBody>
      </p:sp>
      <p:sp>
        <p:nvSpPr>
          <p:cNvPr id="5133" name="Text Box 39"/>
          <p:cNvSpPr txBox="1">
            <a:spLocks noChangeArrowheads="1"/>
          </p:cNvSpPr>
          <p:nvPr/>
        </p:nvSpPr>
        <p:spPr bwMode="auto">
          <a:xfrm>
            <a:off x="3694113" y="1717675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400" b="1"/>
              <a:t>Terrain : 32 000 m²</a:t>
            </a:r>
          </a:p>
        </p:txBody>
      </p:sp>
      <p:sp>
        <p:nvSpPr>
          <p:cNvPr id="5134" name="Text Box 40"/>
          <p:cNvSpPr txBox="1">
            <a:spLocks noChangeArrowheads="1"/>
          </p:cNvSpPr>
          <p:nvPr/>
        </p:nvSpPr>
        <p:spPr bwMode="auto">
          <a:xfrm>
            <a:off x="3732213" y="2133600"/>
            <a:ext cx="617378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400" b="1"/>
              <a:t>120 salariés en CDI+ chauffeurs sous traitants :</a:t>
            </a:r>
          </a:p>
          <a:p>
            <a:pPr eaLnBrk="0" hangingPunct="0"/>
            <a:r>
              <a:rPr lang="fr-FR" sz="1400" b="1"/>
              <a:t>1 </a:t>
            </a:r>
            <a:r>
              <a:rPr lang="fr-FR" sz="1400"/>
              <a:t>Directeur d’agence,</a:t>
            </a:r>
            <a:r>
              <a:rPr lang="fr-FR" sz="1400" b="1"/>
              <a:t> 1 </a:t>
            </a:r>
            <a:r>
              <a:rPr lang="fr-FR" sz="1400"/>
              <a:t>Responsable d’exploitation</a:t>
            </a:r>
            <a:r>
              <a:rPr lang="fr-FR" sz="1400" b="1"/>
              <a:t>, 1 </a:t>
            </a:r>
            <a:r>
              <a:rPr lang="fr-FR" sz="1400"/>
              <a:t>responsable commercial </a:t>
            </a:r>
            <a:r>
              <a:rPr lang="fr-FR" sz="1400" b="1"/>
              <a:t>,2</a:t>
            </a:r>
            <a:r>
              <a:rPr lang="fr-FR" sz="1400"/>
              <a:t> commerciaux,</a:t>
            </a:r>
            <a:r>
              <a:rPr lang="fr-FR" sz="1400" b="1"/>
              <a:t>5</a:t>
            </a:r>
            <a:r>
              <a:rPr lang="fr-FR" sz="1400"/>
              <a:t> affréteurs, </a:t>
            </a:r>
            <a:r>
              <a:rPr lang="fr-FR" sz="1400" b="1"/>
              <a:t>1</a:t>
            </a:r>
            <a:r>
              <a:rPr lang="fr-FR" sz="1400"/>
              <a:t> déclarant en douane, </a:t>
            </a:r>
            <a:r>
              <a:rPr lang="fr-FR" sz="1400" b="1"/>
              <a:t>14</a:t>
            </a:r>
            <a:r>
              <a:rPr lang="fr-FR" sz="1400"/>
              <a:t> exploitants et administratifs ,</a:t>
            </a:r>
            <a:r>
              <a:rPr lang="fr-FR" sz="1400" b="1"/>
              <a:t>45 </a:t>
            </a:r>
            <a:r>
              <a:rPr lang="fr-FR" sz="1400"/>
              <a:t>agents de quai, </a:t>
            </a:r>
            <a:r>
              <a:rPr lang="fr-FR" sz="1400" b="1"/>
              <a:t>50</a:t>
            </a:r>
            <a:r>
              <a:rPr lang="fr-FR" sz="1400"/>
              <a:t> chauffeurs,</a:t>
            </a:r>
            <a:r>
              <a:rPr lang="fr-FR" sz="1400" b="1"/>
              <a:t> 2</a:t>
            </a:r>
            <a:r>
              <a:rPr lang="fr-FR" sz="1400"/>
              <a:t> mécaniciens</a:t>
            </a:r>
          </a:p>
        </p:txBody>
      </p:sp>
      <p:sp>
        <p:nvSpPr>
          <p:cNvPr id="5135" name="Text Box 41"/>
          <p:cNvSpPr txBox="1">
            <a:spLocks noChangeArrowheads="1"/>
          </p:cNvSpPr>
          <p:nvPr/>
        </p:nvSpPr>
        <p:spPr bwMode="auto">
          <a:xfrm>
            <a:off x="3800475" y="3284538"/>
            <a:ext cx="5691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 b="1"/>
              <a:t>22</a:t>
            </a:r>
            <a:r>
              <a:rPr lang="fr-FR" sz="1400"/>
              <a:t> tracteurs, </a:t>
            </a:r>
            <a:r>
              <a:rPr lang="fr-FR" sz="1400" b="1"/>
              <a:t>35</a:t>
            </a:r>
            <a:r>
              <a:rPr lang="fr-FR" sz="1400"/>
              <a:t> porteurs, </a:t>
            </a:r>
            <a:r>
              <a:rPr lang="fr-FR" sz="1400" b="1"/>
              <a:t>70</a:t>
            </a:r>
            <a:r>
              <a:rPr lang="fr-FR" sz="1400"/>
              <a:t> semi-remorques, </a:t>
            </a:r>
            <a:r>
              <a:rPr lang="fr-FR" sz="1400" b="1"/>
              <a:t>12</a:t>
            </a:r>
            <a:r>
              <a:rPr lang="fr-FR" sz="1400"/>
              <a:t> modules de bi-train,</a:t>
            </a:r>
            <a:br>
              <a:rPr lang="fr-FR" sz="1400"/>
            </a:br>
            <a:r>
              <a:rPr lang="fr-FR" sz="1400" b="1"/>
              <a:t>50</a:t>
            </a:r>
            <a:r>
              <a:rPr lang="fr-FR" sz="1400"/>
              <a:t> tournées de livraison en propre, </a:t>
            </a:r>
            <a:r>
              <a:rPr lang="fr-FR" sz="1400" b="1"/>
              <a:t>1 </a:t>
            </a:r>
            <a:r>
              <a:rPr lang="fr-FR" sz="1400"/>
              <a:t>VL fourgon 20m3</a:t>
            </a:r>
          </a:p>
        </p:txBody>
      </p:sp>
      <p:sp>
        <p:nvSpPr>
          <p:cNvPr id="5136" name="Text Box 42"/>
          <p:cNvSpPr txBox="1">
            <a:spLocks noChangeArrowheads="1"/>
          </p:cNvSpPr>
          <p:nvPr/>
        </p:nvSpPr>
        <p:spPr bwMode="auto">
          <a:xfrm>
            <a:off x="3729038" y="3917950"/>
            <a:ext cx="57880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Départements couverts</a:t>
            </a:r>
            <a:r>
              <a:rPr lang="fr-FR" sz="1400" b="1"/>
              <a:t> </a:t>
            </a:r>
            <a:r>
              <a:rPr lang="fr-FR" sz="1400"/>
              <a:t>: </a:t>
            </a:r>
            <a:r>
              <a:rPr lang="fr-FR" sz="1400" b="1"/>
              <a:t> Nord 77, </a:t>
            </a:r>
            <a:r>
              <a:rPr lang="fr-FR" sz="1400"/>
              <a:t>majeure partie du </a:t>
            </a:r>
            <a:r>
              <a:rPr lang="fr-FR" sz="1400" b="1"/>
              <a:t>93, </a:t>
            </a:r>
            <a:r>
              <a:rPr lang="fr-FR" sz="1400"/>
              <a:t>l’Est du</a:t>
            </a:r>
            <a:r>
              <a:rPr lang="fr-FR" sz="1400" b="1"/>
              <a:t> 95,</a:t>
            </a:r>
            <a:br>
              <a:rPr lang="fr-FR" sz="1400" b="1"/>
            </a:br>
            <a:r>
              <a:rPr lang="fr-FR" sz="1400"/>
              <a:t>Gennevilliers, Villeneuve la Garenne pour le</a:t>
            </a:r>
            <a:r>
              <a:rPr lang="fr-FR" sz="1400" b="1"/>
              <a:t> 92 </a:t>
            </a:r>
            <a:r>
              <a:rPr lang="fr-FR" sz="1400"/>
              <a:t>et Brégy,</a:t>
            </a:r>
          </a:p>
          <a:p>
            <a:pPr eaLnBrk="0" hangingPunct="0"/>
            <a:r>
              <a:rPr lang="fr-FR" sz="1400"/>
              <a:t>Nanteuil-le-Haudouin, Plessis Belleville et Lagny-le-Sec pour le </a:t>
            </a:r>
            <a:r>
              <a:rPr lang="fr-FR" sz="1400" b="1"/>
              <a:t>60</a:t>
            </a:r>
          </a:p>
        </p:txBody>
      </p:sp>
      <p:sp>
        <p:nvSpPr>
          <p:cNvPr id="5137" name="Rectangle 43"/>
          <p:cNvSpPr>
            <a:spLocks noChangeArrowheads="1"/>
          </p:cNvSpPr>
          <p:nvPr/>
        </p:nvSpPr>
        <p:spPr bwMode="auto">
          <a:xfrm>
            <a:off x="5710238" y="1701800"/>
            <a:ext cx="1474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400" b="1"/>
              <a:t>Quai : 6 800 m²</a:t>
            </a:r>
          </a:p>
        </p:txBody>
      </p:sp>
      <p:sp>
        <p:nvSpPr>
          <p:cNvPr id="5138" name="Text Box 45"/>
          <p:cNvSpPr txBox="1">
            <a:spLocks noChangeArrowheads="1"/>
          </p:cNvSpPr>
          <p:nvPr/>
        </p:nvSpPr>
        <p:spPr bwMode="auto">
          <a:xfrm>
            <a:off x="3729038" y="4652963"/>
            <a:ext cx="604996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400" b="1" u="sng"/>
              <a:t>Quotidiennement</a:t>
            </a:r>
            <a:r>
              <a:rPr lang="fr-FR" sz="1400" b="1"/>
              <a:t> : </a:t>
            </a:r>
          </a:p>
          <a:p>
            <a:pPr eaLnBrk="0" hangingPunct="0"/>
            <a:r>
              <a:rPr lang="fr-FR" sz="1400"/>
              <a:t>Tractions quotidiennes domestiques :    </a:t>
            </a:r>
            <a:r>
              <a:rPr lang="fr-FR" sz="1400" b="1"/>
              <a:t>41 </a:t>
            </a:r>
            <a:r>
              <a:rPr lang="fr-FR" sz="1400"/>
              <a:t>départs et </a:t>
            </a:r>
            <a:r>
              <a:rPr lang="fr-FR" sz="1400" b="1"/>
              <a:t>47 </a:t>
            </a:r>
            <a:r>
              <a:rPr lang="fr-FR" sz="1400"/>
              <a:t>arrivées</a:t>
            </a:r>
          </a:p>
          <a:p>
            <a:pPr eaLnBrk="0" hangingPunct="0"/>
            <a:r>
              <a:rPr lang="fr-FR" sz="1400"/>
              <a:t>Tractions quotidiennes internationales :   </a:t>
            </a:r>
            <a:r>
              <a:rPr lang="fr-FR" sz="1400" b="1"/>
              <a:t>4</a:t>
            </a:r>
            <a:r>
              <a:rPr lang="fr-FR" sz="1400"/>
              <a:t> départs Export</a:t>
            </a:r>
          </a:p>
          <a:p>
            <a:pPr eaLnBrk="0" hangingPunct="0"/>
            <a:r>
              <a:rPr lang="fr-FR" sz="1400" b="1"/>
              <a:t>			        10</a:t>
            </a:r>
            <a:r>
              <a:rPr lang="fr-FR" sz="1400"/>
              <a:t> arrivées Import</a:t>
            </a:r>
          </a:p>
          <a:p>
            <a:pPr eaLnBrk="0" hangingPunct="0"/>
            <a:endParaRPr lang="fr-FR" sz="300"/>
          </a:p>
          <a:p>
            <a:pPr eaLnBrk="0" hangingPunct="0"/>
            <a:r>
              <a:rPr lang="fr-FR" sz="1400"/>
              <a:t>Livraisons : </a:t>
            </a:r>
            <a:r>
              <a:rPr lang="fr-FR" sz="1400" b="1"/>
              <a:t>110</a:t>
            </a:r>
            <a:r>
              <a:rPr lang="fr-FR" sz="1400"/>
              <a:t> tonnes par jour pour   </a:t>
            </a:r>
            <a:r>
              <a:rPr lang="fr-FR" sz="1400" b="1"/>
              <a:t>920 </a:t>
            </a:r>
            <a:r>
              <a:rPr lang="fr-FR" sz="1400"/>
              <a:t>expéditions</a:t>
            </a:r>
          </a:p>
          <a:p>
            <a:pPr eaLnBrk="0" hangingPunct="0"/>
            <a:r>
              <a:rPr lang="fr-FR" sz="1400"/>
              <a:t>Départs :     </a:t>
            </a:r>
            <a:r>
              <a:rPr lang="fr-FR" sz="1400" b="1"/>
              <a:t>260</a:t>
            </a:r>
            <a:r>
              <a:rPr lang="fr-FR" sz="1400"/>
              <a:t> tonnes par jour pour </a:t>
            </a:r>
            <a:r>
              <a:rPr lang="fr-FR" sz="1400" b="1"/>
              <a:t>1900</a:t>
            </a:r>
            <a:r>
              <a:rPr lang="fr-FR" sz="1400"/>
              <a:t> expéditions </a:t>
            </a:r>
          </a:p>
        </p:txBody>
      </p:sp>
      <p:sp>
        <p:nvSpPr>
          <p:cNvPr id="5139" name="Text Box 46"/>
          <p:cNvSpPr txBox="1">
            <a:spLocks noChangeArrowheads="1"/>
          </p:cNvSpPr>
          <p:nvPr/>
        </p:nvSpPr>
        <p:spPr bwMode="auto">
          <a:xfrm>
            <a:off x="7510463" y="1716088"/>
            <a:ext cx="1690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/>
              <a:t>Bureaux : 400 m</a:t>
            </a:r>
            <a:r>
              <a:rPr lang="fr-FR" sz="1400" b="1" baseline="30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9"/>
          <p:cNvSpPr txBox="1">
            <a:spLocks noChangeArrowheads="1"/>
          </p:cNvSpPr>
          <p:nvPr/>
        </p:nvSpPr>
        <p:spPr bwMode="auto">
          <a:xfrm>
            <a:off x="128588" y="188913"/>
            <a:ext cx="361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 b="1">
                <a:latin typeface="Arial Narrow" pitchFamily="34" charset="0"/>
              </a:rPr>
              <a:t>Une équipe à votre écoute …</a:t>
            </a:r>
          </a:p>
        </p:txBody>
      </p:sp>
      <p:sp>
        <p:nvSpPr>
          <p:cNvPr id="6147" name="Text Box 76"/>
          <p:cNvSpPr txBox="1">
            <a:spLocks noChangeArrowheads="1"/>
          </p:cNvSpPr>
          <p:nvPr/>
        </p:nvSpPr>
        <p:spPr bwMode="auto">
          <a:xfrm>
            <a:off x="287338" y="969963"/>
            <a:ext cx="9561512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Directeur Régional Exploitation	Hervé LEGRAND	</a:t>
            </a:r>
            <a:r>
              <a:rPr lang="fr-FR" sz="1100" b="1" dirty="0">
                <a:hlinkClick r:id="rId2"/>
              </a:rPr>
              <a:t>herve.legrand@kuehne-nagel.com </a:t>
            </a:r>
            <a:endParaRPr lang="fr-FR" sz="1100" b="1" dirty="0"/>
          </a:p>
          <a:p>
            <a:pPr marL="92075">
              <a:tabLst>
                <a:tab pos="3319463" algn="l"/>
                <a:tab pos="5922963" algn="l"/>
              </a:tabLst>
              <a:defRPr/>
            </a:pPr>
            <a:endParaRPr lang="fr-FR" sz="1100" b="1" dirty="0"/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Directeur Régional des Ventes	Carlos DE OLIVEIRA	</a:t>
            </a:r>
            <a:r>
              <a:rPr lang="en-US" sz="1100" b="1" u="sng" dirty="0">
                <a:hlinkClick r:id="rId3"/>
              </a:rPr>
              <a:t>carlos.deoliveira@kuehne-nagel.com</a:t>
            </a:r>
            <a:endParaRPr lang="fr-FR" sz="1100" b="1" dirty="0"/>
          </a:p>
          <a:p>
            <a:pPr marL="92075">
              <a:tabLst>
                <a:tab pos="3319463" algn="l"/>
                <a:tab pos="5922963" algn="l"/>
              </a:tabLst>
              <a:defRPr/>
            </a:pPr>
            <a:endParaRPr lang="fr-FR" sz="1100" b="1" dirty="0"/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Responsable Commercial Agence	Yves MANHIABAL	</a:t>
            </a:r>
            <a:r>
              <a:rPr lang="fr-FR" sz="1100" b="1" dirty="0">
                <a:solidFill>
                  <a:schemeClr val="hlink"/>
                </a:solidFill>
                <a:hlinkClick r:id="rId4"/>
              </a:rPr>
              <a:t>yves.manhiabal@kuehn</a:t>
            </a:r>
            <a:r>
              <a:rPr lang="fr-FR" sz="1100" b="1" dirty="0">
                <a:hlinkClick r:id="rId4"/>
              </a:rPr>
              <a:t>e-nagel.com</a:t>
            </a:r>
            <a:endParaRPr lang="fr-FR" sz="1100" b="1" dirty="0"/>
          </a:p>
          <a:p>
            <a:pPr marL="92075">
              <a:tabLst>
                <a:tab pos="3319463" algn="l"/>
                <a:tab pos="5922963" algn="l"/>
              </a:tabLst>
              <a:defRPr/>
            </a:pPr>
            <a:endParaRPr lang="fr-FR" sz="1100" b="1" dirty="0"/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Relations Commerciales 	Véronique TROCHET	</a:t>
            </a:r>
            <a:r>
              <a:rPr lang="fr-FR" sz="1100" b="1" dirty="0">
                <a:sym typeface="Wingdings 2" pitchFamily="18" charset="2"/>
              </a:rPr>
              <a:t> </a:t>
            </a:r>
            <a:r>
              <a:rPr lang="fr-FR" sz="1100" b="1" dirty="0"/>
              <a:t>  06 25 35 25 49</a:t>
            </a:r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		</a:t>
            </a:r>
            <a:r>
              <a:rPr lang="fr-FR" sz="1100" b="1" dirty="0">
                <a:hlinkClick r:id="rId5"/>
              </a:rPr>
              <a:t> veronique.trochet@kuehne-nagel.com</a:t>
            </a:r>
            <a:r>
              <a:rPr lang="fr-FR" sz="1100" b="1" dirty="0"/>
              <a:t> </a:t>
            </a:r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	Johan Clément  	</a:t>
            </a:r>
            <a:r>
              <a:rPr lang="fr-FR" sz="1100" b="1" dirty="0">
                <a:sym typeface="Wingdings 2" pitchFamily="18" charset="2"/>
              </a:rPr>
              <a:t> </a:t>
            </a:r>
            <a:r>
              <a:rPr lang="fr-FR" sz="1100" b="1" dirty="0"/>
              <a:t>  06 88 00 56 40</a:t>
            </a:r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		</a:t>
            </a:r>
            <a:r>
              <a:rPr lang="fr-FR" sz="1100" b="1" dirty="0">
                <a:hlinkClick r:id="rId5"/>
              </a:rPr>
              <a:t>johan.clement @kuehne-nagel.com</a:t>
            </a:r>
            <a:r>
              <a:rPr lang="fr-FR" sz="1100" b="1" dirty="0"/>
              <a:t> </a:t>
            </a:r>
          </a:p>
          <a:p>
            <a:pPr marL="92075">
              <a:tabLst>
                <a:tab pos="3319463" algn="l"/>
                <a:tab pos="5922963" algn="l"/>
              </a:tabLst>
              <a:defRPr/>
            </a:pPr>
            <a:endParaRPr lang="fr-FR" sz="1100" b="1" dirty="0"/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Responsable d’Exploitation	Gaétan DI LUCA	</a:t>
            </a:r>
            <a:r>
              <a:rPr lang="fr-FR" sz="1100" b="1" dirty="0">
                <a:sym typeface="Wingdings 2" pitchFamily="18" charset="2"/>
              </a:rPr>
              <a:t></a:t>
            </a:r>
            <a:r>
              <a:rPr lang="fr-FR" sz="1100" b="1" dirty="0"/>
              <a:t>  01 60 26 94 84</a:t>
            </a:r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		</a:t>
            </a:r>
            <a:r>
              <a:rPr lang="fr-FR" sz="1100" b="1" dirty="0">
                <a:hlinkClick r:id="rId6"/>
              </a:rPr>
              <a:t>gaetan.diluca@kuehne-nagel.com</a:t>
            </a:r>
            <a:endParaRPr lang="fr-FR" sz="1100" b="1" dirty="0"/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Responsable d’Exploitation  Adjoint	Vincent FERNANDES 	</a:t>
            </a:r>
            <a:r>
              <a:rPr lang="fr-FR" sz="1100" b="1" dirty="0">
                <a:sym typeface="Wingdings 2" pitchFamily="18" charset="2"/>
              </a:rPr>
              <a:t> </a:t>
            </a:r>
            <a:r>
              <a:rPr lang="fr-FR" sz="1100" dirty="0"/>
              <a:t>  </a:t>
            </a:r>
            <a:r>
              <a:rPr lang="fr-FR" sz="1100" b="1" dirty="0"/>
              <a:t>01 60 26 24 41</a:t>
            </a:r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		</a:t>
            </a:r>
            <a:r>
              <a:rPr lang="fr-FR" sz="1100" b="1" u="sng" dirty="0">
                <a:solidFill>
                  <a:schemeClr val="accent1">
                    <a:lumMod val="50000"/>
                  </a:schemeClr>
                </a:solidFill>
              </a:rPr>
              <a:t>vincent.fernandes@kuehne-nagel.com</a:t>
            </a:r>
            <a:r>
              <a:rPr lang="fr-FR" sz="1100" b="1" dirty="0"/>
              <a:t>					</a:t>
            </a:r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Camionnage 	Fred MASSIOT(après-midi)	</a:t>
            </a:r>
            <a:r>
              <a:rPr lang="fr-FR" sz="1100" b="1" dirty="0">
                <a:sym typeface="Wingdings 2" pitchFamily="18" charset="2"/>
              </a:rPr>
              <a:t></a:t>
            </a:r>
            <a:r>
              <a:rPr lang="fr-FR" sz="1100" dirty="0"/>
              <a:t>  </a:t>
            </a:r>
            <a:r>
              <a:rPr lang="fr-FR" sz="1100" b="1" dirty="0"/>
              <a:t>01 60 26 94 62</a:t>
            </a:r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	Antoine SIRAN	</a:t>
            </a:r>
            <a:r>
              <a:rPr lang="fr-FR" sz="1100" b="1" dirty="0">
                <a:sym typeface="Wingdings 2" pitchFamily="18" charset="2"/>
              </a:rPr>
              <a:t></a:t>
            </a:r>
            <a:r>
              <a:rPr lang="fr-FR" sz="1100" dirty="0"/>
              <a:t>  </a:t>
            </a:r>
            <a:r>
              <a:rPr lang="fr-FR" sz="1100" b="1" dirty="0"/>
              <a:t>01 60 26 94 61</a:t>
            </a:r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	Otmane OUADAH 	</a:t>
            </a:r>
            <a:r>
              <a:rPr lang="fr-FR" sz="1100" b="1" dirty="0">
                <a:sym typeface="Wingdings 2" pitchFamily="18" charset="2"/>
              </a:rPr>
              <a:t></a:t>
            </a:r>
            <a:r>
              <a:rPr lang="fr-FR" sz="1100" dirty="0"/>
              <a:t>  </a:t>
            </a:r>
            <a:r>
              <a:rPr lang="fr-FR" sz="1100" b="1" dirty="0"/>
              <a:t>01 60 26 94 74</a:t>
            </a:r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	Arnaud </a:t>
            </a:r>
            <a:r>
              <a:rPr lang="fr-FR" sz="1100" b="1" dirty="0" err="1"/>
              <a:t>Benard</a:t>
            </a:r>
            <a:r>
              <a:rPr lang="fr-FR" sz="1100" b="1" dirty="0"/>
              <a:t>	</a:t>
            </a:r>
            <a:r>
              <a:rPr lang="fr-FR" sz="1100" b="1" dirty="0">
                <a:sym typeface="Wingdings 2" pitchFamily="18" charset="2"/>
              </a:rPr>
              <a:t></a:t>
            </a:r>
            <a:r>
              <a:rPr lang="fr-FR" sz="1100" dirty="0"/>
              <a:t>  </a:t>
            </a:r>
            <a:r>
              <a:rPr lang="fr-FR" sz="1100" b="1" dirty="0"/>
              <a:t>01 60 26 94 61</a:t>
            </a:r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	</a:t>
            </a:r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Responsable Administratif	Hélène PELLICCIA	</a:t>
            </a:r>
            <a:r>
              <a:rPr lang="fr-FR" sz="1100" b="1" dirty="0">
                <a:hlinkClick r:id="rId7"/>
              </a:rPr>
              <a:t>helene.pelliccia@kuehne-nagel.com</a:t>
            </a:r>
            <a:r>
              <a:rPr lang="fr-FR" sz="1100" b="1" dirty="0"/>
              <a:t> </a:t>
            </a:r>
            <a:br>
              <a:rPr lang="fr-FR" sz="1100" b="1" dirty="0"/>
            </a:br>
            <a:endParaRPr lang="fr-FR" sz="1100" b="1" dirty="0"/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Service Clients, Saisie &amp;	Catherine GUILLOU	</a:t>
            </a:r>
            <a:r>
              <a:rPr lang="fr-FR" sz="1100" b="1" dirty="0">
                <a:sym typeface="Wingdings 2" pitchFamily="18" charset="2"/>
              </a:rPr>
              <a:t></a:t>
            </a:r>
            <a:r>
              <a:rPr lang="fr-FR" sz="1100" dirty="0"/>
              <a:t>  </a:t>
            </a:r>
            <a:r>
              <a:rPr lang="fr-FR" sz="1100" b="1" dirty="0"/>
              <a:t>01 60 26 94 81</a:t>
            </a:r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Enlèvements Extérieurs	Julie VESSERON	</a:t>
            </a:r>
            <a:r>
              <a:rPr lang="fr-FR" sz="1100" b="1" dirty="0">
                <a:sym typeface="Wingdings 2" pitchFamily="18" charset="2"/>
              </a:rPr>
              <a:t></a:t>
            </a:r>
            <a:r>
              <a:rPr lang="fr-FR" sz="1100" dirty="0"/>
              <a:t>  </a:t>
            </a:r>
            <a:r>
              <a:rPr lang="fr-FR" sz="1100" b="1" dirty="0"/>
              <a:t>01 60 26 94 88</a:t>
            </a:r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	Julie BRAQUET	</a:t>
            </a:r>
            <a:r>
              <a:rPr lang="fr-FR" sz="1100" b="1" dirty="0">
                <a:sym typeface="Wingdings 2" pitchFamily="18" charset="2"/>
              </a:rPr>
              <a:t></a:t>
            </a:r>
            <a:r>
              <a:rPr lang="fr-FR" sz="1100" dirty="0"/>
              <a:t>  </a:t>
            </a:r>
            <a:r>
              <a:rPr lang="fr-FR" sz="1100" b="1" dirty="0"/>
              <a:t>01 60 26 94 72</a:t>
            </a:r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	Sabine SENECHAL	</a:t>
            </a:r>
            <a:r>
              <a:rPr lang="fr-FR" sz="1100" b="1" dirty="0">
                <a:sym typeface="Wingdings 2" pitchFamily="18" charset="2"/>
              </a:rPr>
              <a:t></a:t>
            </a:r>
            <a:r>
              <a:rPr lang="fr-FR" sz="1100" dirty="0"/>
              <a:t>  </a:t>
            </a:r>
            <a:r>
              <a:rPr lang="fr-FR" sz="1100" b="1" dirty="0"/>
              <a:t>01 60 26 94 82</a:t>
            </a:r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	Aurélie RICCIO	</a:t>
            </a:r>
            <a:r>
              <a:rPr lang="fr-FR" sz="1100" b="1" dirty="0">
                <a:sym typeface="Wingdings 2" pitchFamily="18" charset="2"/>
              </a:rPr>
              <a:t></a:t>
            </a:r>
            <a:r>
              <a:rPr lang="fr-FR" sz="1100" dirty="0"/>
              <a:t>  </a:t>
            </a:r>
            <a:r>
              <a:rPr lang="fr-FR" sz="1100" b="1" dirty="0"/>
              <a:t>01 60 26 94 85</a:t>
            </a:r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		</a:t>
            </a:r>
            <a:r>
              <a:rPr lang="fr-FR" sz="1100" b="1" dirty="0">
                <a:hlinkClick r:id="rId8"/>
              </a:rPr>
              <a:t>compans.sav@kuehne-nagel.com</a:t>
            </a:r>
            <a:endParaRPr lang="fr-FR" sz="1100" b="1" dirty="0"/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Responsable Exploitation Inter  </a:t>
            </a:r>
            <a:r>
              <a:rPr lang="fr-FR" sz="1100" b="1" dirty="0" err="1"/>
              <a:t>Rég</a:t>
            </a:r>
            <a:r>
              <a:rPr lang="fr-FR" sz="1100" b="1" dirty="0"/>
              <a:t>.   	Ludivine BIRON	</a:t>
            </a:r>
            <a:r>
              <a:rPr lang="fr-FR" sz="1100" b="1" dirty="0">
                <a:hlinkClick r:id="rId9"/>
              </a:rPr>
              <a:t>ludivine.biron@kuehne-nagel.com</a:t>
            </a:r>
            <a:endParaRPr lang="fr-FR" sz="1100" b="1" dirty="0"/>
          </a:p>
          <a:p>
            <a:pPr marL="92075">
              <a:tabLst>
                <a:tab pos="3319463" algn="l"/>
                <a:tab pos="5922963" algn="l"/>
              </a:tabLst>
              <a:defRPr/>
            </a:pPr>
            <a:r>
              <a:rPr lang="fr-FR" sz="1100" b="1" dirty="0"/>
              <a:t>Responsable Exploitation Inter Ag.	Marie PRIEUR	</a:t>
            </a:r>
            <a:r>
              <a:rPr lang="fr-FR" sz="1100" b="1" dirty="0">
                <a:hlinkClick r:id="rId10"/>
              </a:rPr>
              <a:t>marie.prieur@kuehne-nagel.com</a:t>
            </a:r>
            <a:endParaRPr lang="fr-FR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1268413"/>
            <a:ext cx="9632950" cy="5040312"/>
          </a:xfrm>
          <a:noFill/>
        </p:spPr>
        <p:txBody>
          <a:bodyPr/>
          <a:lstStyle/>
          <a:p>
            <a:pPr indent="107950" algn="ctr" eaLnBrk="1" hangingPunct="1">
              <a:lnSpc>
                <a:spcPct val="80000"/>
              </a:lnSpc>
              <a:tabLst>
                <a:tab pos="1431925" algn="l"/>
                <a:tab pos="2782888" algn="l"/>
                <a:tab pos="5473700" algn="l"/>
              </a:tabLst>
            </a:pPr>
            <a:r>
              <a:rPr lang="fr-FR" sz="1600" b="1" i="1" smtClean="0">
                <a:solidFill>
                  <a:schemeClr val="tx1"/>
                </a:solidFill>
              </a:rPr>
              <a:t>Transports à la demande de 1 pal au camion complet</a:t>
            </a:r>
            <a:endParaRPr lang="fr-FR" sz="1600" smtClean="0">
              <a:solidFill>
                <a:schemeClr val="tx1"/>
              </a:solidFill>
            </a:endParaRPr>
          </a:p>
          <a:p>
            <a:pPr indent="107950" algn="ctr" eaLnBrk="1" hangingPunct="1">
              <a:lnSpc>
                <a:spcPct val="80000"/>
              </a:lnSpc>
              <a:tabLst>
                <a:tab pos="1431925" algn="l"/>
                <a:tab pos="2782888" algn="l"/>
                <a:tab pos="5473700" algn="l"/>
              </a:tabLst>
            </a:pPr>
            <a:r>
              <a:rPr lang="fr-FR" sz="1600" b="1" i="1" smtClean="0">
                <a:solidFill>
                  <a:schemeClr val="tx1"/>
                </a:solidFill>
              </a:rPr>
              <a:t>Transports express</a:t>
            </a:r>
            <a:endParaRPr lang="fr-FR" sz="1600" smtClean="0">
              <a:solidFill>
                <a:schemeClr val="tx1"/>
              </a:solidFill>
            </a:endParaRPr>
          </a:p>
          <a:p>
            <a:pPr indent="107950" algn="ctr" eaLnBrk="1" hangingPunct="1">
              <a:lnSpc>
                <a:spcPct val="80000"/>
              </a:lnSpc>
              <a:tabLst>
                <a:tab pos="1431925" algn="l"/>
                <a:tab pos="2782888" algn="l"/>
                <a:tab pos="5473700" algn="l"/>
              </a:tabLst>
            </a:pPr>
            <a:r>
              <a:rPr lang="fr-FR" sz="1600" b="1" i="1" smtClean="0">
                <a:solidFill>
                  <a:schemeClr val="tx1"/>
                </a:solidFill>
              </a:rPr>
              <a:t>Devis</a:t>
            </a:r>
          </a:p>
          <a:p>
            <a:pPr indent="107950" algn="ctr" eaLnBrk="1" hangingPunct="1">
              <a:lnSpc>
                <a:spcPct val="80000"/>
              </a:lnSpc>
              <a:tabLst>
                <a:tab pos="1431925" algn="l"/>
                <a:tab pos="2782888" algn="l"/>
                <a:tab pos="5473700" algn="l"/>
              </a:tabLst>
            </a:pPr>
            <a:endParaRPr lang="fr-FR" sz="1600" smtClean="0">
              <a:solidFill>
                <a:schemeClr val="tx1"/>
              </a:solidFill>
            </a:endParaRPr>
          </a:p>
          <a:p>
            <a:pPr indent="107950" eaLnBrk="1" hangingPunct="1">
              <a:lnSpc>
                <a:spcPct val="80000"/>
              </a:lnSpc>
              <a:tabLst>
                <a:tab pos="1431925" algn="l"/>
                <a:tab pos="2782888" algn="l"/>
                <a:tab pos="5473700" algn="l"/>
              </a:tabLst>
            </a:pPr>
            <a:r>
              <a:rPr lang="fr-FR" sz="1400" b="1" i="1" smtClean="0">
                <a:solidFill>
                  <a:schemeClr val="bg2"/>
                </a:solidFill>
              </a:rPr>
              <a:t>Affrètement sur le territoire National &amp; International</a:t>
            </a:r>
            <a:r>
              <a:rPr lang="fr-FR" sz="1400" b="1" smtClean="0">
                <a:solidFill>
                  <a:srgbClr val="3366FF"/>
                </a:solidFill>
              </a:rPr>
              <a:t> 	</a:t>
            </a:r>
          </a:p>
          <a:p>
            <a:pPr indent="107950" eaLnBrk="1" hangingPunct="1">
              <a:lnSpc>
                <a:spcPct val="80000"/>
              </a:lnSpc>
              <a:tabLst>
                <a:tab pos="1431925" algn="l"/>
                <a:tab pos="2782888" algn="l"/>
                <a:tab pos="5473700" algn="l"/>
              </a:tabLst>
            </a:pPr>
            <a:endParaRPr lang="fr-FR" sz="1400" b="1" smtClean="0">
              <a:solidFill>
                <a:schemeClr val="tx1"/>
              </a:solidFill>
            </a:endParaRPr>
          </a:p>
          <a:p>
            <a:pPr indent="107950" eaLnBrk="1" hangingPunct="1">
              <a:lnSpc>
                <a:spcPct val="80000"/>
              </a:lnSpc>
              <a:tabLst>
                <a:tab pos="1431925" algn="l"/>
                <a:tab pos="2782888" algn="l"/>
                <a:tab pos="5473700" algn="l"/>
              </a:tabLst>
            </a:pPr>
            <a:endParaRPr lang="fr-FR" sz="1400" b="1" smtClean="0">
              <a:solidFill>
                <a:schemeClr val="tx1"/>
              </a:solidFill>
              <a:sym typeface="Webdings" pitchFamily="18" charset="2"/>
            </a:endParaRPr>
          </a:p>
          <a:p>
            <a:pPr indent="107950" eaLnBrk="1" hangingPunct="1">
              <a:lnSpc>
                <a:spcPct val="80000"/>
              </a:lnSpc>
              <a:tabLst>
                <a:tab pos="1431925" algn="l"/>
                <a:tab pos="2782888" algn="l"/>
                <a:tab pos="5473700" algn="l"/>
              </a:tabLst>
            </a:pPr>
            <a:r>
              <a:rPr lang="fr-FR" sz="1200" b="1" smtClean="0">
                <a:solidFill>
                  <a:schemeClr val="tx1"/>
                </a:solidFill>
                <a:sym typeface="Webdings" pitchFamily="18" charset="2"/>
              </a:rPr>
              <a:t>Responsable Affrètement</a:t>
            </a:r>
          </a:p>
          <a:p>
            <a:pPr indent="107950" eaLnBrk="1" hangingPunct="1">
              <a:lnSpc>
                <a:spcPct val="80000"/>
              </a:lnSpc>
              <a:tabLst>
                <a:tab pos="1431925" algn="l"/>
                <a:tab pos="2782888" algn="l"/>
                <a:tab pos="5473700" algn="l"/>
              </a:tabLst>
            </a:pPr>
            <a:r>
              <a:rPr lang="fr-FR" sz="1200" b="1" smtClean="0">
                <a:solidFill>
                  <a:schemeClr val="tx1"/>
                </a:solidFill>
                <a:sym typeface="Webdings" pitchFamily="18" charset="2"/>
              </a:rPr>
              <a:t>		Emmanuel BOUSQUET 		</a:t>
            </a:r>
            <a:r>
              <a:rPr lang="fr-FR" sz="1200" b="1" smtClean="0">
                <a:solidFill>
                  <a:schemeClr val="tx1"/>
                </a:solidFill>
                <a:sym typeface="Wingdings 2" pitchFamily="18" charset="2"/>
              </a:rPr>
              <a:t></a:t>
            </a:r>
            <a:r>
              <a:rPr lang="fr-FR" sz="1200" smtClean="0">
                <a:sym typeface="Webdings" pitchFamily="18" charset="2"/>
              </a:rPr>
              <a:t>  </a:t>
            </a:r>
            <a:r>
              <a:rPr lang="fr-FR" sz="1200" b="1" smtClean="0">
                <a:solidFill>
                  <a:schemeClr val="tx1"/>
                </a:solidFill>
                <a:sym typeface="Webdings" pitchFamily="18" charset="2"/>
              </a:rPr>
              <a:t>01</a:t>
            </a:r>
            <a:r>
              <a:rPr lang="fr-FR" sz="1200" b="1" smtClean="0">
                <a:solidFill>
                  <a:schemeClr val="tx1"/>
                </a:solidFill>
              </a:rPr>
              <a:t> 60 26 94 73</a:t>
            </a:r>
          </a:p>
          <a:p>
            <a:pPr indent="107950" eaLnBrk="1" hangingPunct="1">
              <a:lnSpc>
                <a:spcPct val="80000"/>
              </a:lnSpc>
              <a:tabLst>
                <a:tab pos="1431925" algn="l"/>
                <a:tab pos="2782888" algn="l"/>
                <a:tab pos="5473700" algn="l"/>
              </a:tabLst>
            </a:pPr>
            <a:r>
              <a:rPr lang="fr-FR" sz="1200" b="1" smtClean="0">
                <a:solidFill>
                  <a:schemeClr val="tx1"/>
                </a:solidFill>
                <a:sym typeface="Webdings" pitchFamily="18" charset="2"/>
              </a:rPr>
              <a:t>				</a:t>
            </a:r>
            <a:r>
              <a:rPr lang="fr-FR" sz="1200" b="1" smtClean="0">
                <a:solidFill>
                  <a:schemeClr val="tx1"/>
                </a:solidFill>
                <a:sym typeface="Webdings" pitchFamily="18" charset="2"/>
                <a:hlinkClick r:id="rId2"/>
              </a:rPr>
              <a:t>emmanuel.bousquet@kuehne-nagel.com</a:t>
            </a:r>
            <a:r>
              <a:rPr lang="fr-FR" sz="1200" b="1" smtClean="0">
                <a:solidFill>
                  <a:schemeClr val="tx1"/>
                </a:solidFill>
                <a:sym typeface="Webdings" pitchFamily="18" charset="2"/>
              </a:rPr>
              <a:t> </a:t>
            </a:r>
          </a:p>
          <a:p>
            <a:pPr indent="107950" eaLnBrk="1" hangingPunct="1">
              <a:lnSpc>
                <a:spcPct val="80000"/>
              </a:lnSpc>
              <a:tabLst>
                <a:tab pos="1431925" algn="l"/>
                <a:tab pos="2782888" algn="l"/>
                <a:tab pos="5473700" algn="l"/>
              </a:tabLst>
            </a:pPr>
            <a:endParaRPr lang="fr-FR" sz="1200" b="1" smtClean="0">
              <a:solidFill>
                <a:schemeClr val="tx1"/>
              </a:solidFill>
              <a:sym typeface="Webdings" pitchFamily="18" charset="2"/>
            </a:endParaRPr>
          </a:p>
          <a:p>
            <a:pPr indent="107950" eaLnBrk="1" hangingPunct="1">
              <a:lnSpc>
                <a:spcPct val="80000"/>
              </a:lnSpc>
              <a:tabLst>
                <a:tab pos="1431925" algn="l"/>
                <a:tab pos="2782888" algn="l"/>
                <a:tab pos="5473700" algn="l"/>
              </a:tabLst>
            </a:pPr>
            <a:endParaRPr lang="fr-FR" sz="1200" b="1" smtClean="0">
              <a:solidFill>
                <a:schemeClr val="tx1"/>
              </a:solidFill>
              <a:sym typeface="Webdings" pitchFamily="18" charset="2"/>
            </a:endParaRPr>
          </a:p>
          <a:p>
            <a:pPr indent="107950" eaLnBrk="1" hangingPunct="1">
              <a:lnSpc>
                <a:spcPct val="80000"/>
              </a:lnSpc>
              <a:tabLst>
                <a:tab pos="1431925" algn="l"/>
                <a:tab pos="2782888" algn="l"/>
                <a:tab pos="5473700" algn="l"/>
              </a:tabLst>
            </a:pPr>
            <a:r>
              <a:rPr lang="fr-FR" sz="1200" b="1" smtClean="0">
                <a:solidFill>
                  <a:schemeClr val="tx1"/>
                </a:solidFill>
                <a:sym typeface="Webdings" pitchFamily="18" charset="2"/>
              </a:rPr>
              <a:t>			 		</a:t>
            </a:r>
            <a:endParaRPr lang="fr-FR" sz="1200" smtClean="0">
              <a:solidFill>
                <a:srgbClr val="3366FF"/>
              </a:solidFill>
            </a:endParaRPr>
          </a:p>
          <a:p>
            <a:pPr indent="107950" eaLnBrk="1" hangingPunct="1">
              <a:lnSpc>
                <a:spcPct val="80000"/>
              </a:lnSpc>
              <a:buFont typeface="Wingdings 2" pitchFamily="18" charset="2"/>
              <a:buChar char="C"/>
              <a:tabLst>
                <a:tab pos="1431925" algn="l"/>
                <a:tab pos="2782888" algn="l"/>
                <a:tab pos="5473700" algn="l"/>
              </a:tabLst>
            </a:pPr>
            <a:r>
              <a:rPr lang="fr-FR" sz="1200" b="1" i="1" smtClean="0">
                <a:solidFill>
                  <a:schemeClr val="bg2"/>
                </a:solidFill>
              </a:rPr>
              <a:t>  Vos interlocuteurs :</a:t>
            </a:r>
          </a:p>
          <a:p>
            <a:pPr indent="107950" eaLnBrk="1" hangingPunct="1">
              <a:lnSpc>
                <a:spcPct val="80000"/>
              </a:lnSpc>
              <a:buFont typeface="Wingdings 2" pitchFamily="18" charset="2"/>
              <a:buChar char="C"/>
              <a:tabLst>
                <a:tab pos="1431925" algn="l"/>
                <a:tab pos="2782888" algn="l"/>
                <a:tab pos="5473700" algn="l"/>
              </a:tabLst>
            </a:pPr>
            <a:endParaRPr lang="fr-FR" sz="1200" b="1" i="1" smtClean="0">
              <a:solidFill>
                <a:schemeClr val="bg2"/>
              </a:solidFill>
              <a:sym typeface="Webdings" pitchFamily="18" charset="2"/>
            </a:endParaRPr>
          </a:p>
          <a:p>
            <a:pPr indent="107950" eaLnBrk="1" hangingPunct="1">
              <a:lnSpc>
                <a:spcPct val="80000"/>
              </a:lnSpc>
              <a:tabLst>
                <a:tab pos="1431925" algn="l"/>
                <a:tab pos="2782888" algn="l"/>
                <a:tab pos="5473700" algn="l"/>
              </a:tabLst>
            </a:pPr>
            <a:r>
              <a:rPr lang="fr-FR" sz="1200" b="1" i="1" smtClean="0">
                <a:solidFill>
                  <a:schemeClr val="bg2"/>
                </a:solidFill>
                <a:sym typeface="Webdings" pitchFamily="18" charset="2"/>
              </a:rPr>
              <a:t>	</a:t>
            </a:r>
            <a:r>
              <a:rPr lang="fr-FR" sz="1200" b="1" smtClean="0">
                <a:solidFill>
                  <a:schemeClr val="tx1"/>
                </a:solidFill>
                <a:sym typeface="Webdings" pitchFamily="18" charset="2"/>
              </a:rPr>
              <a:t>	Alain EOUZAN 		</a:t>
            </a:r>
            <a:r>
              <a:rPr lang="fr-FR" sz="1200" b="1" smtClean="0">
                <a:solidFill>
                  <a:schemeClr val="tx1"/>
                </a:solidFill>
                <a:sym typeface="Wingdings 2" pitchFamily="18" charset="2"/>
              </a:rPr>
              <a:t></a:t>
            </a:r>
            <a:r>
              <a:rPr lang="fr-FR" sz="1200" smtClean="0">
                <a:sym typeface="Webdings" pitchFamily="18" charset="2"/>
              </a:rPr>
              <a:t>  </a:t>
            </a:r>
            <a:r>
              <a:rPr lang="fr-FR" sz="1200" b="1" smtClean="0">
                <a:solidFill>
                  <a:schemeClr val="tx1"/>
                </a:solidFill>
                <a:sym typeface="Webdings" pitchFamily="18" charset="2"/>
              </a:rPr>
              <a:t>01</a:t>
            </a:r>
            <a:r>
              <a:rPr lang="fr-FR" sz="1200" b="1" smtClean="0">
                <a:solidFill>
                  <a:schemeClr val="tx1"/>
                </a:solidFill>
              </a:rPr>
              <a:t> 60 26 94 70</a:t>
            </a:r>
          </a:p>
          <a:p>
            <a:pPr indent="107950" eaLnBrk="1" hangingPunct="1">
              <a:lnSpc>
                <a:spcPct val="80000"/>
              </a:lnSpc>
              <a:tabLst>
                <a:tab pos="1431925" algn="l"/>
                <a:tab pos="2782888" algn="l"/>
                <a:tab pos="5473700" algn="l"/>
              </a:tabLst>
            </a:pPr>
            <a:endParaRPr lang="fr-FR" sz="1200" b="1" smtClean="0">
              <a:solidFill>
                <a:schemeClr val="tx1"/>
              </a:solidFill>
            </a:endParaRPr>
          </a:p>
          <a:p>
            <a:pPr indent="107950" eaLnBrk="1" hangingPunct="1">
              <a:lnSpc>
                <a:spcPct val="80000"/>
              </a:lnSpc>
              <a:tabLst>
                <a:tab pos="1431925" algn="l"/>
                <a:tab pos="2782888" algn="l"/>
                <a:tab pos="5473700" algn="l"/>
              </a:tabLst>
            </a:pPr>
            <a:r>
              <a:rPr lang="fr-FR" sz="1200" b="1" smtClean="0">
                <a:solidFill>
                  <a:schemeClr val="tx1"/>
                </a:solidFill>
                <a:sym typeface="Webdings" pitchFamily="18" charset="2"/>
              </a:rPr>
              <a:t>		Jérôme JOSQUIN		</a:t>
            </a:r>
            <a:r>
              <a:rPr lang="fr-FR" sz="1200" b="1" smtClean="0">
                <a:solidFill>
                  <a:schemeClr val="tx1"/>
                </a:solidFill>
                <a:sym typeface="Wingdings 2" pitchFamily="18" charset="2"/>
              </a:rPr>
              <a:t></a:t>
            </a:r>
            <a:r>
              <a:rPr lang="fr-FR" sz="1200" b="1" smtClean="0">
                <a:solidFill>
                  <a:schemeClr val="tx1"/>
                </a:solidFill>
                <a:sym typeface="Webdings" pitchFamily="18" charset="2"/>
              </a:rPr>
              <a:t>  01</a:t>
            </a:r>
            <a:r>
              <a:rPr lang="fr-FR" sz="1200" b="1" smtClean="0">
                <a:solidFill>
                  <a:schemeClr val="tx1"/>
                </a:solidFill>
              </a:rPr>
              <a:t> 60 27 25 62</a:t>
            </a:r>
            <a:r>
              <a:rPr lang="fr-FR" sz="1200" b="1" smtClean="0">
                <a:solidFill>
                  <a:schemeClr val="tx1"/>
                </a:solidFill>
                <a:sym typeface="Webdings" pitchFamily="18" charset="2"/>
              </a:rPr>
              <a:t> </a:t>
            </a:r>
          </a:p>
          <a:p>
            <a:pPr indent="107950" eaLnBrk="1" hangingPunct="1">
              <a:lnSpc>
                <a:spcPct val="80000"/>
              </a:lnSpc>
              <a:tabLst>
                <a:tab pos="1431925" algn="l"/>
                <a:tab pos="2782888" algn="l"/>
                <a:tab pos="5473700" algn="l"/>
              </a:tabLst>
            </a:pPr>
            <a:endParaRPr lang="fr-FR" sz="1200" b="1" smtClean="0">
              <a:solidFill>
                <a:schemeClr val="tx1"/>
              </a:solidFill>
              <a:sym typeface="Webdings" pitchFamily="18" charset="2"/>
            </a:endParaRPr>
          </a:p>
          <a:p>
            <a:pPr indent="107950" eaLnBrk="1" hangingPunct="1">
              <a:lnSpc>
                <a:spcPct val="80000"/>
              </a:lnSpc>
              <a:tabLst>
                <a:tab pos="1431925" algn="l"/>
                <a:tab pos="2782888" algn="l"/>
                <a:tab pos="5473700" algn="l"/>
              </a:tabLst>
            </a:pPr>
            <a:r>
              <a:rPr lang="fr-FR" sz="1200" b="1" smtClean="0">
                <a:solidFill>
                  <a:schemeClr val="tx1"/>
                </a:solidFill>
                <a:sym typeface="Webdings" pitchFamily="18" charset="2"/>
              </a:rPr>
              <a:t>		Maxime LAPOSTOLET 		</a:t>
            </a:r>
            <a:r>
              <a:rPr lang="fr-FR" sz="1200" b="1" smtClean="0">
                <a:solidFill>
                  <a:schemeClr val="tx1"/>
                </a:solidFill>
                <a:sym typeface="Wingdings 2" pitchFamily="18" charset="2"/>
              </a:rPr>
              <a:t></a:t>
            </a:r>
            <a:r>
              <a:rPr lang="fr-FR" sz="1200" b="1" smtClean="0">
                <a:solidFill>
                  <a:schemeClr val="tx1"/>
                </a:solidFill>
                <a:sym typeface="Webdings" pitchFamily="18" charset="2"/>
              </a:rPr>
              <a:t>  01</a:t>
            </a:r>
            <a:r>
              <a:rPr lang="fr-FR" sz="1200" b="1" smtClean="0">
                <a:solidFill>
                  <a:schemeClr val="tx1"/>
                </a:solidFill>
              </a:rPr>
              <a:t> 60 27 25 68</a:t>
            </a:r>
            <a:br>
              <a:rPr lang="fr-FR" sz="1200" b="1" smtClean="0">
                <a:solidFill>
                  <a:schemeClr val="tx1"/>
                </a:solidFill>
              </a:rPr>
            </a:br>
            <a:r>
              <a:rPr lang="fr-FR" sz="1200" b="1" smtClean="0">
                <a:solidFill>
                  <a:schemeClr val="tx1"/>
                </a:solidFill>
                <a:sym typeface="Webdings" pitchFamily="18" charset="2"/>
              </a:rPr>
              <a:t>							</a:t>
            </a:r>
          </a:p>
          <a:p>
            <a:pPr indent="107950" eaLnBrk="1" hangingPunct="1">
              <a:lnSpc>
                <a:spcPct val="80000"/>
              </a:lnSpc>
              <a:tabLst>
                <a:tab pos="1431925" algn="l"/>
                <a:tab pos="2782888" algn="l"/>
                <a:tab pos="5473700" algn="l"/>
              </a:tabLst>
            </a:pPr>
            <a:r>
              <a:rPr lang="fr-FR" sz="1200" b="1" smtClean="0">
                <a:solidFill>
                  <a:schemeClr val="tx1"/>
                </a:solidFill>
                <a:sym typeface="Webdings" pitchFamily="18" charset="2"/>
              </a:rPr>
              <a:t>	@ : </a:t>
            </a:r>
            <a:r>
              <a:rPr lang="fr-FR" sz="1200" b="1" smtClean="0">
                <a:solidFill>
                  <a:schemeClr val="tx1"/>
                </a:solidFill>
                <a:sym typeface="Webdings" pitchFamily="18" charset="2"/>
                <a:hlinkClick r:id="rId3"/>
              </a:rPr>
              <a:t>frops2.compans-affretement@</a:t>
            </a:r>
            <a:r>
              <a:rPr lang="fr-FR" sz="1200" b="1" smtClean="0">
                <a:solidFill>
                  <a:schemeClr val="tx1"/>
                </a:solidFill>
                <a:hlinkClick r:id="rId4"/>
              </a:rPr>
              <a:t>kuehne-nagel</a:t>
            </a:r>
            <a:r>
              <a:rPr lang="fr-FR" sz="1200" b="1" smtClean="0">
                <a:solidFill>
                  <a:schemeClr val="tx1"/>
                </a:solidFill>
                <a:sym typeface="Webdings" pitchFamily="18" charset="2"/>
                <a:hlinkClick r:id="rId5"/>
              </a:rPr>
              <a:t>.com</a:t>
            </a:r>
            <a:r>
              <a:rPr lang="fr-FR" sz="1200" b="1" smtClean="0">
                <a:solidFill>
                  <a:schemeClr val="tx1"/>
                </a:solidFill>
                <a:sym typeface="Webdings" pitchFamily="18" charset="2"/>
              </a:rPr>
              <a:t>	  01 60 27 25 78</a:t>
            </a:r>
          </a:p>
          <a:p>
            <a:pPr indent="107950" eaLnBrk="1" hangingPunct="1">
              <a:lnSpc>
                <a:spcPct val="80000"/>
              </a:lnSpc>
              <a:tabLst>
                <a:tab pos="1431925" algn="l"/>
                <a:tab pos="2782888" algn="l"/>
                <a:tab pos="5473700" algn="l"/>
              </a:tabLst>
            </a:pPr>
            <a:endParaRPr lang="fr-FR" sz="1400" b="1" smtClean="0">
              <a:solidFill>
                <a:schemeClr val="tx1"/>
              </a:solidFill>
              <a:sym typeface="Webdings" pitchFamily="18" charset="2"/>
            </a:endParaRPr>
          </a:p>
          <a:p>
            <a:pPr indent="107950" eaLnBrk="1" hangingPunct="1">
              <a:lnSpc>
                <a:spcPct val="80000"/>
              </a:lnSpc>
              <a:tabLst>
                <a:tab pos="1431925" algn="l"/>
                <a:tab pos="2782888" algn="l"/>
                <a:tab pos="5473700" algn="l"/>
              </a:tabLst>
            </a:pPr>
            <a:endParaRPr lang="fr-FR" sz="1400" b="1" smtClean="0">
              <a:solidFill>
                <a:schemeClr val="tx1"/>
              </a:solidFill>
              <a:sym typeface="Webdings" pitchFamily="18" charset="2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8588" y="260350"/>
            <a:ext cx="411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 b="1">
                <a:latin typeface="Arial Narrow" pitchFamily="34" charset="0"/>
              </a:rPr>
              <a:t>Organisation du Service LTL/FTL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73050" y="908050"/>
            <a:ext cx="94329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2075">
              <a:tabLst>
                <a:tab pos="901700" algn="l"/>
                <a:tab pos="2239963" algn="l"/>
                <a:tab pos="5738813" algn="l"/>
              </a:tabLst>
              <a:defRPr/>
            </a:pPr>
            <a:r>
              <a:rPr lang="fr-FR" sz="1600" b="1" dirty="0">
                <a:latin typeface="Arial Black" pitchFamily="34" charset="0"/>
                <a:sym typeface="Wingdings 2" pitchFamily="18" charset="2"/>
              </a:rPr>
              <a:t>Pour toutes vos demandes, de 1 kg à 25 tonnes sur l’Europe …</a:t>
            </a:r>
          </a:p>
          <a:p>
            <a:pPr marL="92075">
              <a:tabLst>
                <a:tab pos="901700" algn="l"/>
                <a:tab pos="1709738" algn="l"/>
                <a:tab pos="5738813" algn="l"/>
              </a:tabLst>
              <a:defRPr/>
            </a:pPr>
            <a:endParaRPr lang="fr-FR" sz="1600" b="1" dirty="0">
              <a:latin typeface="Arial Black" pitchFamily="34" charset="0"/>
              <a:sym typeface="Wingdings 2" pitchFamily="18" charset="2"/>
            </a:endParaRPr>
          </a:p>
          <a:p>
            <a:pPr marL="92075">
              <a:tabLst>
                <a:tab pos="901700" algn="l"/>
                <a:tab pos="2239963" algn="l"/>
                <a:tab pos="5738813" algn="l"/>
              </a:tabLst>
              <a:defRPr/>
            </a:pPr>
            <a:r>
              <a:rPr lang="fr-FR" sz="1400" b="1" dirty="0"/>
              <a:t>Responsable Customer Service International</a:t>
            </a:r>
          </a:p>
          <a:p>
            <a:pPr marL="92075">
              <a:tabLst>
                <a:tab pos="901700" algn="l"/>
                <a:tab pos="2239963" algn="l"/>
                <a:tab pos="5738813" algn="l"/>
              </a:tabLst>
              <a:defRPr/>
            </a:pPr>
            <a:endParaRPr lang="fr-FR" sz="1600" b="1" dirty="0"/>
          </a:p>
          <a:p>
            <a:pPr marL="92075">
              <a:tabLst>
                <a:tab pos="901700" algn="l"/>
                <a:tab pos="2239963" algn="l"/>
                <a:tab pos="5738813" algn="l"/>
              </a:tabLst>
              <a:defRPr/>
            </a:pPr>
            <a:r>
              <a:rPr lang="fr-FR" sz="1600" b="1" dirty="0"/>
              <a:t>		</a:t>
            </a:r>
            <a:r>
              <a:rPr lang="fr-FR" sz="1200" b="1" dirty="0"/>
              <a:t>Ivana LEMOINE                                                    </a:t>
            </a:r>
            <a:r>
              <a:rPr lang="fr-FR" sz="1200" b="1" dirty="0">
                <a:sym typeface="Wingdings 2" pitchFamily="18" charset="2"/>
              </a:rPr>
              <a:t> </a:t>
            </a:r>
            <a:r>
              <a:rPr lang="fr-FR" sz="1200" dirty="0"/>
              <a:t>  </a:t>
            </a:r>
            <a:r>
              <a:rPr lang="fr-FR" sz="1200" b="1" dirty="0"/>
              <a:t>01 60 27 25 82</a:t>
            </a:r>
          </a:p>
          <a:p>
            <a:pPr marL="92075">
              <a:tabLst>
                <a:tab pos="901700" algn="l"/>
                <a:tab pos="2239963" algn="l"/>
                <a:tab pos="5738813" algn="l"/>
              </a:tabLst>
              <a:defRPr/>
            </a:pPr>
            <a:r>
              <a:rPr lang="fr-FR" sz="1200" b="1" dirty="0"/>
              <a:t>		</a:t>
            </a:r>
            <a:r>
              <a:rPr lang="fr-FR" sz="1200" b="1" dirty="0">
                <a:sym typeface="Webdings" pitchFamily="18" charset="2"/>
              </a:rPr>
              <a:t>@ </a:t>
            </a:r>
            <a:r>
              <a:rPr lang="fr-FR" sz="1200" b="1" dirty="0">
                <a:hlinkClick r:id="rId2"/>
              </a:rPr>
              <a:t>ivana.lemoine@kuehne-nagel.com</a:t>
            </a:r>
            <a:endParaRPr lang="fr-FR" sz="1200" b="1" dirty="0">
              <a:latin typeface="Arial Black" pitchFamily="34" charset="0"/>
              <a:sym typeface="Wingdings 2" pitchFamily="18" charset="2"/>
            </a:endParaRPr>
          </a:p>
          <a:p>
            <a:pPr marL="92075">
              <a:tabLst>
                <a:tab pos="901700" algn="l"/>
                <a:tab pos="1709738" algn="l"/>
                <a:tab pos="5738813" algn="l"/>
              </a:tabLst>
              <a:defRPr/>
            </a:pPr>
            <a:endParaRPr lang="fr-FR" sz="1600" b="1" dirty="0">
              <a:latin typeface="Arial Black" pitchFamily="34" charset="0"/>
              <a:sym typeface="Wingdings 2" pitchFamily="18" charset="2"/>
            </a:endParaRPr>
          </a:p>
          <a:p>
            <a:pPr marL="92075">
              <a:tabLst>
                <a:tab pos="901700" algn="l"/>
                <a:tab pos="1709738" algn="l"/>
                <a:tab pos="5738813" algn="l"/>
              </a:tabLst>
              <a:defRPr/>
            </a:pPr>
            <a:r>
              <a:rPr lang="fr-FR" sz="1400" b="1" i="1" dirty="0">
                <a:solidFill>
                  <a:schemeClr val="bg2"/>
                </a:solidFill>
                <a:sym typeface="Wingdings 2" pitchFamily="18" charset="2"/>
              </a:rPr>
              <a:t>  </a:t>
            </a:r>
            <a:r>
              <a:rPr lang="fr-FR" sz="1400" b="1" i="1" dirty="0">
                <a:solidFill>
                  <a:schemeClr val="bg2"/>
                </a:solidFill>
              </a:rPr>
              <a:t>Votre interlocutrice :</a:t>
            </a:r>
          </a:p>
          <a:p>
            <a:pPr marL="92075">
              <a:tabLst>
                <a:tab pos="901700" algn="l"/>
                <a:tab pos="1709738" algn="l"/>
                <a:tab pos="5738813" algn="l"/>
              </a:tabLst>
              <a:defRPr/>
            </a:pPr>
            <a:endParaRPr lang="fr-FR" sz="1200" b="1" i="1" dirty="0">
              <a:solidFill>
                <a:schemeClr val="bg2"/>
              </a:solidFill>
            </a:endParaRPr>
          </a:p>
          <a:p>
            <a:pPr marL="92075">
              <a:tabLst>
                <a:tab pos="901700" algn="l"/>
                <a:tab pos="1709738" algn="l"/>
                <a:tab pos="5738813" algn="l"/>
              </a:tabLst>
              <a:defRPr/>
            </a:pPr>
            <a:r>
              <a:rPr lang="fr-FR" sz="1400" b="1" dirty="0"/>
              <a:t>		          </a:t>
            </a:r>
            <a:r>
              <a:rPr lang="fr-FR" sz="1200" b="1" dirty="0"/>
              <a:t>Céline BECHIRI                                                      </a:t>
            </a:r>
            <a:r>
              <a:rPr lang="fr-FR" sz="1200" b="1" dirty="0">
                <a:sym typeface="Wingdings 2" pitchFamily="18" charset="2"/>
              </a:rPr>
              <a:t></a:t>
            </a:r>
            <a:r>
              <a:rPr lang="fr-FR" sz="1200" dirty="0"/>
              <a:t>  </a:t>
            </a:r>
            <a:r>
              <a:rPr lang="fr-FR" sz="1200" b="1" dirty="0"/>
              <a:t>01 60 26 94 87</a:t>
            </a:r>
          </a:p>
          <a:p>
            <a:pPr marL="92075">
              <a:tabLst>
                <a:tab pos="901700" algn="l"/>
                <a:tab pos="1709738" algn="l"/>
                <a:tab pos="5738813" algn="l"/>
              </a:tabLst>
              <a:defRPr/>
            </a:pPr>
            <a:r>
              <a:rPr lang="fr-FR" sz="1200" b="1" dirty="0"/>
              <a:t>		           Sana MOKEDDEM                                                  </a:t>
            </a:r>
            <a:r>
              <a:rPr lang="fr-FR" sz="1200" b="1" dirty="0">
                <a:sym typeface="Wingdings 2" pitchFamily="18" charset="2"/>
              </a:rPr>
              <a:t></a:t>
            </a:r>
            <a:r>
              <a:rPr lang="fr-FR" sz="1200" b="1" dirty="0"/>
              <a:t> 01 60 27 25 66</a:t>
            </a:r>
          </a:p>
          <a:p>
            <a:pPr marL="92075">
              <a:tabLst>
                <a:tab pos="901700" algn="l"/>
                <a:tab pos="1709738" algn="l"/>
                <a:tab pos="5738813" algn="l"/>
              </a:tabLst>
              <a:defRPr/>
            </a:pPr>
            <a:r>
              <a:rPr lang="fr-FR" sz="1200" b="1" dirty="0"/>
              <a:t>		           Myriam ACHEEN                                                     </a:t>
            </a:r>
            <a:r>
              <a:rPr lang="fr-FR" sz="1200" b="1" dirty="0">
                <a:sym typeface="Wingdings 2" pitchFamily="18" charset="2"/>
              </a:rPr>
              <a:t></a:t>
            </a:r>
            <a:r>
              <a:rPr lang="fr-FR" sz="1200" b="1" dirty="0"/>
              <a:t> 01 60 27 25 60		</a:t>
            </a:r>
          </a:p>
          <a:p>
            <a:pPr marL="92075">
              <a:tabLst>
                <a:tab pos="901700" algn="l"/>
                <a:tab pos="1709738" algn="l"/>
                <a:tab pos="5738813" algn="l"/>
              </a:tabLst>
              <a:defRPr/>
            </a:pPr>
            <a:r>
              <a:rPr lang="fr-FR" sz="1200" b="1" dirty="0"/>
              <a:t>		           @ </a:t>
            </a:r>
            <a:r>
              <a:rPr lang="en-GB" sz="1200" b="1" u="sng" dirty="0">
                <a:solidFill>
                  <a:schemeClr val="accent5">
                    <a:lumMod val="50000"/>
                  </a:schemeClr>
                </a:solidFill>
              </a:rPr>
              <a:t>fr.csi-idf@kuehne-nagel.com</a:t>
            </a:r>
            <a:r>
              <a:rPr lang="fr-FR" sz="1200" dirty="0"/>
              <a:t>                           </a:t>
            </a:r>
            <a:r>
              <a:rPr lang="fr-FR" sz="1200" b="1" dirty="0">
                <a:sym typeface="Webdings" pitchFamily="18" charset="2"/>
              </a:rPr>
              <a:t></a:t>
            </a:r>
            <a:r>
              <a:rPr lang="fr-FR" sz="1200" b="1" dirty="0"/>
              <a:t>  01 60 27 25 78</a:t>
            </a:r>
          </a:p>
          <a:p>
            <a:pPr marL="92075">
              <a:tabLst>
                <a:tab pos="901700" algn="l"/>
                <a:tab pos="2239963" algn="l"/>
                <a:tab pos="5738813" algn="l"/>
              </a:tabLst>
              <a:defRPr/>
            </a:pPr>
            <a:endParaRPr lang="fr-FR" sz="1200" b="1" dirty="0"/>
          </a:p>
          <a:p>
            <a:pPr marL="92075">
              <a:tabLst>
                <a:tab pos="901700" algn="l"/>
                <a:tab pos="2239963" algn="l"/>
                <a:tab pos="5738813" algn="l"/>
              </a:tabLst>
              <a:defRPr/>
            </a:pPr>
            <a:r>
              <a:rPr lang="fr-FR" sz="1200" b="1" dirty="0"/>
              <a:t>Déclarant en Douane	</a:t>
            </a:r>
          </a:p>
          <a:p>
            <a:pPr marL="92075">
              <a:tabLst>
                <a:tab pos="901700" algn="l"/>
                <a:tab pos="2239963" algn="l"/>
                <a:tab pos="5738813" algn="l"/>
              </a:tabLst>
              <a:defRPr/>
            </a:pPr>
            <a:r>
              <a:rPr lang="fr-FR" sz="1200" b="1" dirty="0"/>
              <a:t>		Rémy DUFAYET	</a:t>
            </a:r>
            <a:r>
              <a:rPr lang="fr-FR" sz="1200" b="1" dirty="0">
                <a:sym typeface="Wingdings 2" pitchFamily="18" charset="2"/>
              </a:rPr>
              <a:t></a:t>
            </a:r>
            <a:r>
              <a:rPr lang="fr-FR" sz="1200" dirty="0"/>
              <a:t>  </a:t>
            </a:r>
            <a:r>
              <a:rPr lang="fr-FR" sz="1200" b="1" dirty="0"/>
              <a:t>01 60 27 25 61</a:t>
            </a:r>
          </a:p>
          <a:p>
            <a:pPr marL="92075">
              <a:tabLst>
                <a:tab pos="901700" algn="l"/>
                <a:tab pos="2239963" algn="l"/>
                <a:tab pos="5738813" algn="l"/>
              </a:tabLst>
              <a:defRPr/>
            </a:pPr>
            <a:r>
              <a:rPr lang="fr-FR" sz="1200" b="1" dirty="0"/>
              <a:t>		</a:t>
            </a:r>
            <a:r>
              <a:rPr lang="fr-FR" sz="1200" b="1" dirty="0">
                <a:hlinkClick r:id="rId3"/>
              </a:rPr>
              <a:t>remy.dufayet@kuehne-nagel.com</a:t>
            </a:r>
            <a:endParaRPr lang="fr-FR" sz="1200" b="1" dirty="0"/>
          </a:p>
          <a:p>
            <a:pPr marL="92075">
              <a:tabLst>
                <a:tab pos="901700" algn="l"/>
                <a:tab pos="1709738" algn="l"/>
                <a:tab pos="5738813" algn="l"/>
              </a:tabLst>
              <a:defRPr/>
            </a:pPr>
            <a:endParaRPr lang="fr-FR" sz="1200" b="1" dirty="0"/>
          </a:p>
          <a:p>
            <a:pPr marL="92075">
              <a:tabLst>
                <a:tab pos="901700" algn="l"/>
                <a:tab pos="1709738" algn="l"/>
                <a:tab pos="5738813" algn="l"/>
              </a:tabLst>
              <a:defRPr/>
            </a:pPr>
            <a:r>
              <a:rPr lang="fr-FR" sz="1400" b="1" dirty="0"/>
              <a:t>Responsable Commercial Ventes Internationales</a:t>
            </a:r>
            <a:r>
              <a:rPr lang="fr-FR" sz="1400" b="1" dirty="0">
                <a:sym typeface="Webdings" pitchFamily="18" charset="2"/>
              </a:rPr>
              <a:t> </a:t>
            </a:r>
            <a:r>
              <a:rPr lang="fr-FR" sz="1600" b="1" dirty="0"/>
              <a:t>	</a:t>
            </a:r>
          </a:p>
          <a:p>
            <a:pPr marL="92075">
              <a:tabLst>
                <a:tab pos="901700" algn="l"/>
                <a:tab pos="1709738" algn="l"/>
                <a:tab pos="5738813" algn="l"/>
              </a:tabLst>
              <a:defRPr/>
            </a:pPr>
            <a:endParaRPr lang="fr-FR" sz="1000" b="1" dirty="0"/>
          </a:p>
          <a:p>
            <a:pPr marL="92075">
              <a:tabLst>
                <a:tab pos="901700" algn="l"/>
                <a:tab pos="1709738" algn="l"/>
                <a:tab pos="5738813" algn="l"/>
              </a:tabLst>
              <a:defRPr/>
            </a:pPr>
            <a:r>
              <a:rPr lang="fr-FR" sz="1600" b="1" dirty="0"/>
              <a:t>		</a:t>
            </a:r>
            <a:r>
              <a:rPr lang="fr-FR" sz="1200" b="1" dirty="0"/>
              <a:t>         Christèle CECCALDI	</a:t>
            </a:r>
            <a:r>
              <a:rPr lang="fr-FR" sz="1200" b="1" dirty="0">
                <a:sym typeface="Webdings" pitchFamily="18" charset="2"/>
              </a:rPr>
              <a:t> 06 11 73 86 38 		       </a:t>
            </a:r>
          </a:p>
          <a:p>
            <a:pPr marL="92075">
              <a:tabLst>
                <a:tab pos="901700" algn="l"/>
                <a:tab pos="1709738" algn="l"/>
                <a:tab pos="5738813" algn="l"/>
              </a:tabLst>
              <a:defRPr/>
            </a:pPr>
            <a:r>
              <a:rPr lang="fr-FR" sz="1200" b="1" dirty="0">
                <a:sym typeface="Webdings" pitchFamily="18" charset="2"/>
              </a:rPr>
              <a:t>		         @ </a:t>
            </a:r>
            <a:r>
              <a:rPr lang="fr-FR" sz="1200" b="1" dirty="0">
                <a:hlinkClick r:id="rId4"/>
              </a:rPr>
              <a:t>christele.ceccaldi@kuehne-nagel.com</a:t>
            </a:r>
            <a:endParaRPr lang="fr-FR" sz="1200" b="1" dirty="0"/>
          </a:p>
          <a:p>
            <a:pPr marL="92075">
              <a:tabLst>
                <a:tab pos="901700" algn="l"/>
                <a:tab pos="1709738" algn="l"/>
                <a:tab pos="5738813" algn="l"/>
              </a:tabLst>
              <a:defRPr/>
            </a:pPr>
            <a:endParaRPr lang="fr-FR" sz="1200" b="1" i="1" dirty="0">
              <a:solidFill>
                <a:schemeClr val="bg2"/>
              </a:solidFill>
            </a:endParaRPr>
          </a:p>
          <a:p>
            <a:pPr marL="92075">
              <a:tabLst>
                <a:tab pos="901700" algn="l"/>
                <a:tab pos="1709738" algn="l"/>
                <a:tab pos="5738813" algn="l"/>
              </a:tabLst>
              <a:defRPr/>
            </a:pPr>
            <a:r>
              <a:rPr lang="fr-FR" sz="2000" b="1" i="1" dirty="0">
                <a:solidFill>
                  <a:schemeClr val="bg2"/>
                </a:solidFill>
              </a:rPr>
              <a:t>Notre réseau, 38 pays desservis quotidiennement</a:t>
            </a:r>
            <a:r>
              <a:rPr lang="fr-FR" sz="2400" b="1" i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93675" y="404813"/>
            <a:ext cx="3892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 b="1">
                <a:latin typeface="Arial Narrow" pitchFamily="34" charset="0"/>
              </a:rPr>
              <a:t>Customer service International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191</Words>
  <Application>Microsoft Office PowerPoint</Application>
  <PresentationFormat>Format A4 (210 x 297 mm)</PresentationFormat>
  <Paragraphs>111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Modèle par défaut</vt:lpstr>
      <vt:lpstr>Overland</vt:lpstr>
      <vt:lpstr>Diapositive 2</vt:lpstr>
      <vt:lpstr>Diapositive 3</vt:lpstr>
      <vt:lpstr>Diapositive 4</vt:lpstr>
      <vt:lpstr>Diapositive 5</vt:lpstr>
    </vt:vector>
  </TitlesOfParts>
  <Company>Société Alloin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pmarti</dc:creator>
  <cp:lastModifiedBy>olivier</cp:lastModifiedBy>
  <cp:revision>149</cp:revision>
  <dcterms:created xsi:type="dcterms:W3CDTF">2010-10-11T12:03:24Z</dcterms:created>
  <dcterms:modified xsi:type="dcterms:W3CDTF">2016-07-19T10:38:27Z</dcterms:modified>
</cp:coreProperties>
</file>